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58" r:id="rId4"/>
    <p:sldId id="267" r:id="rId5"/>
    <p:sldId id="259" r:id="rId6"/>
    <p:sldId id="268" r:id="rId7"/>
    <p:sldId id="270" r:id="rId8"/>
    <p:sldId id="261" r:id="rId9"/>
    <p:sldId id="271" r:id="rId10"/>
    <p:sldId id="272" r:id="rId11"/>
    <p:sldId id="269" r:id="rId12"/>
    <p:sldId id="273" r:id="rId13"/>
    <p:sldId id="275" r:id="rId14"/>
    <p:sldId id="276" r:id="rId15"/>
    <p:sldId id="274" r:id="rId16"/>
    <p:sldId id="277" r:id="rId17"/>
    <p:sldId id="278" r:id="rId18"/>
    <p:sldId id="279" r:id="rId19"/>
    <p:sldId id="264" r:id="rId20"/>
    <p:sldId id="265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37037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单击此处编辑母版标题样式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单击此处编辑母版副标题样式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r>
              <a:t>单击此处编辑母版文本样式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单击此处编辑母版标题样式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r>
              <a:t>单击此处编辑母版文本样式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E1F"/>
            </a:gs>
            <a:gs pos="51000">
              <a:srgbClr val="00162E"/>
            </a:gs>
            <a:gs pos="100000">
              <a:srgbClr val="010E1E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单击此处编辑母版标题样式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yqy.net/blog/dive-into-react-fiber/#articleHeader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ZCuYPiU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react-in-depth/in-depth-explanation-of-state-and-props-update-in-react-51ab94563311" TargetMode="External"/><Relationship Id="rId11" Type="http://schemas.openxmlformats.org/officeDocument/2006/relationships/hyperlink" Target="https://github.com/hushicai/hushicai.github.io/issues/41" TargetMode="External"/><Relationship Id="rId5" Type="http://schemas.openxmlformats.org/officeDocument/2006/relationships/hyperlink" Target="https://medium.com/react-in-depth/the-how-and-why-on-reacts-usage-of-linked-list-in-fiber-67f1014d0eb7" TargetMode="External"/><Relationship Id="rId10" Type="http://schemas.openxmlformats.org/officeDocument/2006/relationships/hyperlink" Target="https://github.com/acdlite/react-fiber-architecture" TargetMode="External"/><Relationship Id="rId4" Type="http://schemas.openxmlformats.org/officeDocument/2006/relationships/hyperlink" Target="https://medium.com/react-in-depth/inside-fiber-in-depth-overview-of-the-new-reconciliation-algorithm-in-react-e1c04700ef6e" TargetMode="External"/><Relationship Id="rId9" Type="http://schemas.openxmlformats.org/officeDocument/2006/relationships/hyperlink" Target="https://mp.weixin.qq.com/s/dONYc-Y96baiXBXpwh1w3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648176" y="2073571"/>
            <a:ext cx="794824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solidFill>
                  <a:srgbClr val="FFF2CC"/>
                </a:solidFill>
              </a:defRPr>
            </a:pPr>
            <a:r>
              <a:rPr dirty="0" err="1"/>
              <a:t>主题</a:t>
            </a:r>
            <a:r>
              <a:rPr dirty="0" err="1" smtClean="0"/>
              <a:t>：</a:t>
            </a:r>
            <a:r>
              <a:rPr lang="en-US" dirty="0" err="1" smtClean="0"/>
              <a:t>ReactFiber</a:t>
            </a:r>
            <a:r>
              <a:rPr lang="zh-CN" altLang="en-US" dirty="0" smtClean="0"/>
              <a:t>的一些理解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6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要怎么设计</a:t>
            </a:r>
            <a:endParaRPr dirty="0"/>
          </a:p>
        </p:txBody>
      </p:sp>
      <p:sp>
        <p:nvSpPr>
          <p:cNvPr id="11" name="Shape 156"/>
          <p:cNvSpPr/>
          <p:nvPr/>
        </p:nvSpPr>
        <p:spPr>
          <a:xfrm>
            <a:off x="964224" y="1605963"/>
            <a:ext cx="107746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问题：我们</a:t>
            </a:r>
            <a:r>
              <a:rPr lang="zh-CN" altLang="en-US" dirty="0"/>
              <a:t>需要先把渲染任务分解为统一的</a:t>
            </a:r>
            <a:r>
              <a:rPr lang="zh-CN" altLang="en-US" dirty="0" smtClean="0"/>
              <a:t>工作单元</a:t>
            </a:r>
            <a:r>
              <a:rPr lang="en-US" altLang="zh-CN" dirty="0"/>
              <a:t>(unit of work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需要遍历</a:t>
            </a:r>
            <a:endParaRPr lang="en-US" altLang="zh-CN" dirty="0"/>
          </a:p>
          <a:p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02" y="2590803"/>
            <a:ext cx="4133333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09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45" y="1816274"/>
            <a:ext cx="6018755" cy="5386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6274"/>
            <a:ext cx="5879525" cy="5151166"/>
          </a:xfrm>
          <a:prstGeom prst="rect">
            <a:avLst/>
          </a:prstGeom>
        </p:spPr>
      </p:pic>
      <p:sp>
        <p:nvSpPr>
          <p:cNvPr id="13" name="Shape 145"/>
          <p:cNvSpPr/>
          <p:nvPr/>
        </p:nvSpPr>
        <p:spPr>
          <a:xfrm>
            <a:off x="2778023" y="314977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(</a:t>
            </a:r>
            <a:r>
              <a:rPr lang="zh-CN" altLang="en-US" dirty="0" smtClean="0"/>
              <a:t>链表</a:t>
            </a:r>
            <a:r>
              <a:rPr lang="en-US" altLang="zh-CN" dirty="0" smtClean="0"/>
              <a:t>linked-list)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14331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046" y="0"/>
            <a:ext cx="8236954" cy="6858000"/>
          </a:xfrm>
          <a:prstGeom prst="rect">
            <a:avLst/>
          </a:prstGeom>
        </p:spPr>
      </p:pic>
      <p:sp>
        <p:nvSpPr>
          <p:cNvPr id="8" name="Shape 145"/>
          <p:cNvSpPr/>
          <p:nvPr/>
        </p:nvSpPr>
        <p:spPr>
          <a:xfrm>
            <a:off x="245901" y="1243193"/>
            <a:ext cx="3352371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实现遍历：</a:t>
            </a:r>
            <a:endParaRPr lang="en-US" altLang="zh-CN" dirty="0" smtClean="0"/>
          </a:p>
          <a:p>
            <a:r>
              <a:rPr lang="zh-CN" altLang="en-US" dirty="0" smtClean="0"/>
              <a:t>链表结构，深度优先</a:t>
            </a:r>
            <a:endParaRPr lang="en-US" altLang="zh-CN" dirty="0" smtClean="0"/>
          </a:p>
          <a:p>
            <a:r>
              <a:rPr lang="zh-CN" altLang="en-US" dirty="0" smtClean="0"/>
              <a:t>虚拟栈</a:t>
            </a:r>
            <a:r>
              <a:rPr lang="en-US" altLang="zh-CN" dirty="0" smtClean="0"/>
              <a:t>(Virtual Stack)</a:t>
            </a:r>
            <a:endParaRPr dirty="0"/>
          </a:p>
        </p:txBody>
      </p:sp>
      <p:sp>
        <p:nvSpPr>
          <p:cNvPr id="9" name="Shape 145"/>
          <p:cNvSpPr/>
          <p:nvPr/>
        </p:nvSpPr>
        <p:spPr>
          <a:xfrm>
            <a:off x="245901" y="3462191"/>
            <a:ext cx="3194661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剩余问题：</a:t>
            </a:r>
            <a:r>
              <a:rPr lang="en-US" dirty="0" smtClean="0"/>
              <a:t>Fiber</a:t>
            </a:r>
            <a:r>
              <a:rPr lang="zh-CN" altLang="en-US" dirty="0" smtClean="0"/>
              <a:t>如何实现，时间分片，任务中断可复用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22182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实现时间分片</a:t>
            </a:r>
            <a:endParaRPr dirty="0"/>
          </a:p>
        </p:txBody>
      </p:sp>
      <p:sp>
        <p:nvSpPr>
          <p:cNvPr id="11" name="Shape 156"/>
          <p:cNvSpPr/>
          <p:nvPr/>
        </p:nvSpPr>
        <p:spPr>
          <a:xfrm>
            <a:off x="964224" y="1605963"/>
            <a:ext cx="107746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endParaRPr lang="en-US" altLang="zh-CN" dirty="0"/>
          </a:p>
          <a:p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616"/>
            <a:ext cx="12192000" cy="3972560"/>
          </a:xfrm>
          <a:prstGeom prst="rect">
            <a:avLst/>
          </a:prstGeom>
        </p:spPr>
      </p:pic>
      <p:sp>
        <p:nvSpPr>
          <p:cNvPr id="12" name="Shape 156"/>
          <p:cNvSpPr/>
          <p:nvPr/>
        </p:nvSpPr>
        <p:spPr>
          <a:xfrm>
            <a:off x="327087" y="5464153"/>
            <a:ext cx="10933811" cy="46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smtClean="0"/>
              <a:t>60FPS</a:t>
            </a:r>
            <a:r>
              <a:rPr lang="zh-CN" altLang="en-US" dirty="0" smtClean="0"/>
              <a:t>；</a:t>
            </a:r>
            <a:r>
              <a:rPr lang="en-US" altLang="zh-CN" dirty="0" smtClean="0"/>
              <a:t>1s </a:t>
            </a:r>
            <a:r>
              <a:rPr lang="en-US" altLang="zh-CN" dirty="0"/>
              <a:t>60 </a:t>
            </a:r>
            <a:r>
              <a:rPr lang="zh-CN" altLang="en-US" dirty="0"/>
              <a:t>帧，所以每一帧分到的时间是 </a:t>
            </a:r>
            <a:r>
              <a:rPr lang="en-US" altLang="zh-CN" dirty="0"/>
              <a:t>1000/60 ≈ 16 </a:t>
            </a:r>
            <a:r>
              <a:rPr lang="en-US" altLang="zh-CN" dirty="0" err="1"/>
              <a:t>ms</a:t>
            </a:r>
            <a:r>
              <a:rPr lang="zh-CN" altLang="en-US" dirty="0"/>
              <a:t>。</a:t>
            </a:r>
            <a:endParaRPr dirty="0"/>
          </a:p>
        </p:txBody>
      </p:sp>
      <p:sp>
        <p:nvSpPr>
          <p:cNvPr id="13" name="Shape 156"/>
          <p:cNvSpPr/>
          <p:nvPr/>
        </p:nvSpPr>
        <p:spPr>
          <a:xfrm>
            <a:off x="327086" y="6135016"/>
            <a:ext cx="109338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处理</a:t>
            </a:r>
            <a:r>
              <a:rPr lang="zh-CN" altLang="en-US" dirty="0"/>
              <a:t>用户的</a:t>
            </a:r>
            <a:r>
              <a:rPr lang="zh-CN" altLang="en-US" dirty="0" smtClean="0"/>
              <a:t>交互</a:t>
            </a:r>
            <a:r>
              <a:rPr lang="en-US" altLang="zh-CN" dirty="0" smtClean="0"/>
              <a:t>,</a:t>
            </a:r>
            <a:r>
              <a:rPr lang="en-US" altLang="zh-CN" dirty="0"/>
              <a:t> JS </a:t>
            </a:r>
            <a:r>
              <a:rPr lang="zh-CN" altLang="en-US" dirty="0"/>
              <a:t>解析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,</a:t>
            </a:r>
            <a:r>
              <a:rPr lang="zh-CN" altLang="en-US" dirty="0"/>
              <a:t>帧开始</a:t>
            </a:r>
            <a:r>
              <a:rPr lang="zh-CN" altLang="en-US" dirty="0" smtClean="0"/>
              <a:t>。</a:t>
            </a:r>
            <a:r>
              <a:rPr lang="en-US" altLang="zh-CN" dirty="0" err="1" smtClean="0"/>
              <a:t>rAF</a:t>
            </a:r>
            <a:r>
              <a:rPr lang="zh-CN" altLang="en-US" dirty="0"/>
              <a:t>，</a:t>
            </a:r>
            <a:r>
              <a:rPr lang="zh-CN" altLang="en-US" dirty="0" smtClean="0"/>
              <a:t>布局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34523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1" grpId="0" animBg="1" advAuto="0"/>
      <p:bldP spid="12" grpId="0" animBg="1" advAuto="0"/>
      <p:bldP spid="13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/>
              <a:t>实现时间分片</a:t>
            </a:r>
          </a:p>
        </p:txBody>
      </p:sp>
      <p:sp>
        <p:nvSpPr>
          <p:cNvPr id="11" name="Shape 156"/>
          <p:cNvSpPr/>
          <p:nvPr/>
        </p:nvSpPr>
        <p:spPr>
          <a:xfrm>
            <a:off x="327086" y="5085163"/>
            <a:ext cx="1174800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时间分片：把</a:t>
            </a:r>
            <a:r>
              <a:rPr lang="zh-CN" altLang="en-US" dirty="0"/>
              <a:t>渲染更新过程拆分成多个子任务，每次只做一小部分，做完看是否还有剩余时间，如果有继续下一个任务；如果没有，挂起当前任务，将时间控制权交给主线程，等主线程不忙的时候在继续</a:t>
            </a:r>
            <a:r>
              <a:rPr lang="zh-CN" altLang="en-US" dirty="0" smtClean="0"/>
              <a:t>执行；</a:t>
            </a:r>
            <a:r>
              <a:rPr lang="en-US" altLang="zh-CN" dirty="0"/>
              <a:t>Cooperative Scheduling</a:t>
            </a:r>
            <a:r>
              <a:rPr lang="zh-CN" altLang="en-US" dirty="0"/>
              <a:t>（合作式调度）</a:t>
            </a:r>
            <a:endParaRPr dirty="0"/>
          </a:p>
        </p:txBody>
      </p:sp>
      <p:sp>
        <p:nvSpPr>
          <p:cNvPr id="12" name="Shape 156"/>
          <p:cNvSpPr/>
          <p:nvPr/>
        </p:nvSpPr>
        <p:spPr>
          <a:xfrm>
            <a:off x="327086" y="3804853"/>
            <a:ext cx="118649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err="1" smtClean="0"/>
              <a:t>requestIdleCallback</a:t>
            </a:r>
            <a:r>
              <a:rPr lang="zh-CN" altLang="en-US" dirty="0" smtClean="0"/>
              <a:t>：上面</a:t>
            </a:r>
            <a:r>
              <a:rPr lang="zh-CN" altLang="en-US" dirty="0"/>
              <a:t>六个步骤完成后没超过 </a:t>
            </a:r>
            <a:r>
              <a:rPr lang="en-US" altLang="zh-CN" dirty="0"/>
              <a:t>16 </a:t>
            </a:r>
            <a:r>
              <a:rPr lang="en-US" altLang="zh-CN" dirty="0" err="1"/>
              <a:t>ms</a:t>
            </a:r>
            <a:r>
              <a:rPr lang="zh-CN" altLang="en-US" dirty="0"/>
              <a:t>，说明时间有富余，此时就会执行 </a:t>
            </a:r>
            <a:r>
              <a:rPr lang="en-US" altLang="zh-CN" dirty="0" err="1"/>
              <a:t>requestIdleCallback</a:t>
            </a:r>
            <a:r>
              <a:rPr lang="zh-CN" altLang="en-US" dirty="0"/>
              <a:t> 里注册的任务。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53" y="1275491"/>
            <a:ext cx="9540911" cy="20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0101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1" grpId="0" animBg="1" advAuto="0"/>
      <p:bldP spid="12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5"/>
          <p:cNvSpPr/>
          <p:nvPr/>
        </p:nvSpPr>
        <p:spPr>
          <a:xfrm>
            <a:off x="2742675" y="250975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/>
              <a:t>实现时间分片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838"/>
            <a:ext cx="7495238" cy="22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162"/>
            <a:ext cx="9819048" cy="22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05619"/>
            <a:ext cx="7285714" cy="2152381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requestIdleCallback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 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is called only 20 times per second - Chrome on my 6x2 core Linux machine, it's not really useful for UI work.</a:t>
            </a:r>
            <a:r>
              <a:rPr kumimoji="0" lang="zh-CN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5325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5"/>
          <p:cNvSpPr/>
          <p:nvPr/>
        </p:nvSpPr>
        <p:spPr>
          <a:xfrm>
            <a:off x="2742675" y="250975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/>
              <a:t>实现时间分片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838"/>
            <a:ext cx="8075140" cy="18875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4036"/>
            <a:ext cx="6250488" cy="1846550"/>
          </a:xfrm>
          <a:prstGeom prst="rect">
            <a:avLst/>
          </a:prstGeom>
        </p:spPr>
      </p:pic>
      <p:sp>
        <p:nvSpPr>
          <p:cNvPr id="9" name="Shape 156"/>
          <p:cNvSpPr/>
          <p:nvPr/>
        </p:nvSpPr>
        <p:spPr>
          <a:xfrm>
            <a:off x="327086" y="5085163"/>
            <a:ext cx="1174800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err="1" smtClean="0"/>
              <a:t>requestIdleCallback</a:t>
            </a:r>
            <a:r>
              <a:rPr lang="en-US" altLang="zh-CN" dirty="0"/>
              <a:t> </a:t>
            </a:r>
            <a:r>
              <a:rPr lang="en-US" altLang="zh-CN" dirty="0" smtClean="0"/>
              <a:t>is </a:t>
            </a:r>
            <a:r>
              <a:rPr lang="en-US" altLang="zh-CN" dirty="0"/>
              <a:t>called only 20 times per second - Chrome on my 6x2 core Linux machine, </a:t>
            </a:r>
            <a:r>
              <a:rPr lang="en-US" altLang="zh-CN" dirty="0" smtClean="0"/>
              <a:t>it‘s </a:t>
            </a:r>
            <a:r>
              <a:rPr lang="en-US" altLang="zh-CN" dirty="0"/>
              <a:t>not really useful for UI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err="1" smtClean="0"/>
              <a:t>requestIdleCallback</a:t>
            </a:r>
            <a:r>
              <a:rPr lang="zh-CN" altLang="en-US" dirty="0" smtClean="0"/>
              <a:t>有频次限制，所有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团队自己实现了一个类似</a:t>
            </a:r>
            <a:r>
              <a:rPr lang="zh-CN" altLang="en-US" dirty="0" smtClean="0"/>
              <a:t>方法在</a:t>
            </a:r>
            <a:r>
              <a:rPr lang="en-US" altLang="zh-CN" dirty="0" smtClean="0"/>
              <a:t>Scheduler.js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96467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5"/>
          <p:cNvSpPr/>
          <p:nvPr/>
        </p:nvSpPr>
        <p:spPr>
          <a:xfrm>
            <a:off x="2805866" y="87909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实现任务中断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310" y="1750476"/>
            <a:ext cx="6250488" cy="1846550"/>
          </a:xfrm>
          <a:prstGeom prst="rect">
            <a:avLst/>
          </a:prstGeom>
        </p:spPr>
      </p:pic>
      <p:sp>
        <p:nvSpPr>
          <p:cNvPr id="9" name="Shape 156"/>
          <p:cNvSpPr/>
          <p:nvPr/>
        </p:nvSpPr>
        <p:spPr>
          <a:xfrm>
            <a:off x="226878" y="5197897"/>
            <a:ext cx="1174800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smtClean="0"/>
              <a:t>Fiber</a:t>
            </a:r>
            <a:r>
              <a:rPr lang="zh-CN" altLang="en-US" dirty="0" smtClean="0"/>
              <a:t>可以理解为采用链表结构实现的一个虚拟栈</a:t>
            </a:r>
            <a:r>
              <a:rPr lang="en-US" altLang="zh-CN" dirty="0"/>
              <a:t>(Virtual Stack</a:t>
            </a:r>
            <a:r>
              <a:rPr lang="en-US" altLang="zh-CN" dirty="0" smtClean="0"/>
              <a:t>) </a:t>
            </a:r>
            <a:r>
              <a:rPr lang="en-US" altLang="zh-CN" dirty="0" err="1" smtClean="0"/>
              <a:t>nextUnitOfWork</a:t>
            </a:r>
            <a:r>
              <a:rPr lang="zh-CN" altLang="en-US" dirty="0" smtClean="0"/>
              <a:t>永远是栈顶部栈帧的引用，中断之后再执行该引用还是当前栈帧（一个全局变量保存下当前节点）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658836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5"/>
          <p:cNvSpPr/>
          <p:nvPr/>
        </p:nvSpPr>
        <p:spPr>
          <a:xfrm>
            <a:off x="2805866" y="87909"/>
            <a:ext cx="67904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实现任务复用</a:t>
            </a:r>
            <a:endParaRPr lang="zh-CN" altLang="en-US" dirty="0"/>
          </a:p>
        </p:txBody>
      </p:sp>
      <p:sp>
        <p:nvSpPr>
          <p:cNvPr id="5" name="Shape 156"/>
          <p:cNvSpPr/>
          <p:nvPr/>
        </p:nvSpPr>
        <p:spPr>
          <a:xfrm>
            <a:off x="443996" y="1426664"/>
            <a:ext cx="11748004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smtClean="0"/>
              <a:t>Render</a:t>
            </a:r>
            <a:r>
              <a:rPr lang="zh-CN" altLang="en-US" dirty="0" smtClean="0"/>
              <a:t>阶段：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在第一次渲染时，会通过</a:t>
            </a:r>
            <a:r>
              <a:rPr lang="en-US" altLang="zh-CN" dirty="0" err="1" smtClean="0"/>
              <a:t>React.createElement</a:t>
            </a:r>
            <a:r>
              <a:rPr lang="zh-CN" altLang="en-US" dirty="0" smtClean="0"/>
              <a:t>创建一颗</a:t>
            </a:r>
            <a:r>
              <a:rPr lang="en-US" altLang="zh-CN" dirty="0" smtClean="0"/>
              <a:t>Element Tree, v16</a:t>
            </a:r>
            <a:r>
              <a:rPr lang="zh-CN" altLang="en-US" dirty="0" smtClean="0"/>
              <a:t>为了增量更新，拆分任务为一个个单元，我们引入了</a:t>
            </a:r>
            <a:r>
              <a:rPr lang="en-US" altLang="zh-CN" dirty="0" smtClean="0"/>
              <a:t>Fiber Node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阶段</a:t>
            </a:r>
            <a:r>
              <a:rPr lang="en-US" altLang="zh-CN" dirty="0" err="1" smtClean="0"/>
              <a:t>FiberNode</a:t>
            </a:r>
            <a:r>
              <a:rPr lang="zh-CN" altLang="en-US" dirty="0" smtClean="0"/>
              <a:t>也通过链表结构形成了一个</a:t>
            </a:r>
            <a:r>
              <a:rPr lang="en-US" altLang="zh-CN" dirty="0" smtClean="0"/>
              <a:t>Fiber Tree</a:t>
            </a:r>
            <a:r>
              <a:rPr lang="zh-CN" altLang="en-US" dirty="0" smtClean="0"/>
              <a:t>，链表结构循环我们可以一直保持顶部栈帧的引用，配合</a:t>
            </a:r>
            <a:r>
              <a:rPr lang="en-US" altLang="zh-CN" dirty="0" err="1"/>
              <a:t>requestIdleCallback</a:t>
            </a:r>
            <a:r>
              <a:rPr lang="en-US" altLang="zh-CN" dirty="0"/>
              <a:t> API, </a:t>
            </a:r>
            <a:r>
              <a:rPr lang="zh-CN" altLang="en-US" dirty="0"/>
              <a:t>实现任务拆分、中断与</a:t>
            </a:r>
            <a:r>
              <a:rPr lang="zh-CN" altLang="en-US" dirty="0" smtClean="0"/>
              <a:t>恢复</a:t>
            </a:r>
            <a:r>
              <a:rPr lang="en-US" altLang="zh-CN" dirty="0" smtClean="0"/>
              <a:t>;</a:t>
            </a:r>
            <a:endParaRPr lang="en-US" altLang="zh-CN" dirty="0"/>
          </a:p>
        </p:txBody>
      </p:sp>
      <p:sp>
        <p:nvSpPr>
          <p:cNvPr id="7" name="Shape 156"/>
          <p:cNvSpPr/>
          <p:nvPr/>
        </p:nvSpPr>
        <p:spPr>
          <a:xfrm>
            <a:off x="443996" y="3046024"/>
            <a:ext cx="11748004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smtClean="0"/>
              <a:t>commit</a:t>
            </a:r>
            <a:r>
              <a:rPr lang="zh-CN" altLang="en-US" dirty="0" smtClean="0"/>
              <a:t>阶段：第一次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直接渲染</a:t>
            </a:r>
            <a:r>
              <a:rPr lang="en-US" altLang="zh-CN" dirty="0" smtClean="0"/>
              <a:t>Fiber Tree</a:t>
            </a:r>
            <a:r>
              <a:rPr lang="zh-CN" altLang="en-US" dirty="0" smtClean="0"/>
              <a:t>到屏幕，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称它为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树（反应当前</a:t>
            </a:r>
            <a:r>
              <a:rPr lang="en-US" altLang="zh-CN" dirty="0" smtClean="0"/>
              <a:t>UI</a:t>
            </a:r>
            <a:r>
              <a:rPr lang="zh-CN" altLang="en-US" dirty="0" smtClean="0"/>
              <a:t>的状态）；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Diff</a:t>
            </a:r>
            <a:r>
              <a:rPr lang="zh-CN" altLang="en-US" dirty="0" smtClean="0"/>
              <a:t>阶段的</a:t>
            </a:r>
            <a:r>
              <a:rPr lang="en-US" altLang="zh-CN" dirty="0" smtClean="0"/>
              <a:t> React</a:t>
            </a:r>
            <a:r>
              <a:rPr lang="zh-CN" altLang="en-US" dirty="0" smtClean="0"/>
              <a:t>引入了双缓存（</a:t>
            </a:r>
            <a:r>
              <a:rPr lang="en-US" altLang="zh-CN" dirty="0" smtClean="0"/>
              <a:t>Double Buffering</a:t>
            </a:r>
            <a:r>
              <a:rPr lang="zh-CN" altLang="en-US" dirty="0" smtClean="0"/>
              <a:t>）技术，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会构建另一颗</a:t>
            </a:r>
            <a:r>
              <a:rPr lang="en-US" altLang="zh-CN" dirty="0" err="1" smtClean="0"/>
              <a:t>WorkInProgressTree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好处：</a:t>
            </a:r>
            <a:r>
              <a:rPr lang="zh-CN" altLang="en-US" dirty="0"/>
              <a:t>能够复用内部对象（</a:t>
            </a:r>
            <a:r>
              <a:rPr lang="en-US" altLang="zh-CN" dirty="0"/>
              <a:t>fiber</a:t>
            </a:r>
            <a:r>
              <a:rPr lang="zh-CN" altLang="en-US" dirty="0" smtClean="0"/>
              <a:t>），</a:t>
            </a:r>
            <a:r>
              <a:rPr lang="zh-CN" altLang="en-US" dirty="0"/>
              <a:t>节省内存分配、</a:t>
            </a:r>
            <a:r>
              <a:rPr lang="en-US" altLang="zh-CN" dirty="0"/>
              <a:t>GC</a:t>
            </a:r>
            <a:r>
              <a:rPr lang="zh-CN" altLang="en-US" dirty="0"/>
              <a:t>的时间</a:t>
            </a:r>
            <a:r>
              <a:rPr lang="zh-CN" altLang="en-US" dirty="0" smtClean="0"/>
              <a:t>开销，</a:t>
            </a:r>
            <a:r>
              <a:rPr lang="zh-CN" altLang="en-US" dirty="0"/>
              <a:t>就算运行中有错误，也不会影响 </a:t>
            </a:r>
            <a:r>
              <a:rPr lang="en-US" altLang="zh-CN" dirty="0"/>
              <a:t>View </a:t>
            </a:r>
            <a:r>
              <a:rPr lang="zh-CN" altLang="en-US" dirty="0"/>
              <a:t>上的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可以理解为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/>
              <a:t>功能</a:t>
            </a:r>
            <a:r>
              <a:rPr lang="zh-CN" altLang="en-US" dirty="0" smtClean="0"/>
              <a:t>分支，分支出错也不影响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，分支测试完善后再替换</a:t>
            </a:r>
            <a:r>
              <a:rPr lang="en-US" altLang="zh-CN" dirty="0" smtClean="0"/>
              <a:t>master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115312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5" grpId="0" animBg="1" advAuto="0"/>
      <p:bldP spid="7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479" y="5689720"/>
            <a:ext cx="100584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926080" cy="145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4217524" y="307323"/>
            <a:ext cx="7830357" cy="834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参考文档</a:t>
            </a:r>
            <a:endParaRPr dirty="0"/>
          </a:p>
        </p:txBody>
      </p:sp>
      <p:sp>
        <p:nvSpPr>
          <p:cNvPr id="167" name="Shape 167"/>
          <p:cNvSpPr/>
          <p:nvPr/>
        </p:nvSpPr>
        <p:spPr>
          <a:xfrm>
            <a:off x="2415364" y="2917618"/>
            <a:ext cx="6722772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medium.com/react-in-depth/inside-fiber-in-depth-overview-of-the-new-reconciliation-algorithm-in-react-e1c04700ef6e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5"/>
              </a:rPr>
              <a:t>https://</a:t>
            </a:r>
            <a:r>
              <a:rPr lang="en-US" altLang="zh-CN" sz="1400" dirty="0" smtClean="0">
                <a:hlinkClick r:id="rId5"/>
              </a:rPr>
              <a:t>medium.com/react-in-depth/the-how-and-why-on-reacts-usage-of-linked-list-in-fiber-67f1014d0eb7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6"/>
              </a:rPr>
              <a:t>https://</a:t>
            </a:r>
            <a:r>
              <a:rPr lang="en-US" altLang="zh-CN" sz="1400" dirty="0" smtClean="0">
                <a:hlinkClick r:id="rId6"/>
              </a:rPr>
              <a:t>medium.com/react-in-depth/in-depth-explanation-of-state-and-props-update-in-react-51ab94563311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7"/>
              </a:rPr>
              <a:t>https://</a:t>
            </a:r>
            <a:r>
              <a:rPr lang="en-US" altLang="zh-CN" sz="1400" dirty="0" smtClean="0">
                <a:hlinkClick r:id="rId7"/>
              </a:rPr>
              <a:t>www.youtube.com/watch?v=ZCuYPiUIONs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8"/>
              </a:rPr>
              <a:t>http://www.ayqy.net/blog/dive-into-react-fiber/#</a:t>
            </a:r>
            <a:r>
              <a:rPr lang="en-US" altLang="zh-CN" sz="1400" dirty="0" smtClean="0">
                <a:hlinkClick r:id="rId8"/>
              </a:rPr>
              <a:t>articleHeader1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9"/>
              </a:rPr>
              <a:t>https://mp.weixin.qq.com/s/dONYc-Y96baiXBXpwh1w3A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10"/>
              </a:rPr>
              <a:t>https://</a:t>
            </a:r>
            <a:r>
              <a:rPr lang="en-US" altLang="zh-CN" sz="1400" dirty="0" smtClean="0">
                <a:hlinkClick r:id="rId10"/>
              </a:rPr>
              <a:t>github.com/acdlite/react-fiber-architecture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11"/>
              </a:rPr>
              <a:t>https://github.com/hushicai/hushicai.github.io/issues/41</a:t>
            </a:r>
            <a:endParaRPr sz="1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2641669" y="2132236"/>
            <a:ext cx="6790443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dirty="0" smtClean="0"/>
              <a:t>ReactV15</a:t>
            </a:r>
            <a:r>
              <a:rPr lang="zh-CN" altLang="en-US" dirty="0" smtClean="0"/>
              <a:t>与</a:t>
            </a:r>
            <a:r>
              <a:rPr lang="en-US" altLang="zh-CN" dirty="0" smtClean="0"/>
              <a:t>V16</a:t>
            </a:r>
            <a:r>
              <a:rPr lang="zh-CN" altLang="en-US" dirty="0" smtClean="0"/>
              <a:t>区别</a:t>
            </a:r>
            <a:r>
              <a:rPr lang="en-US" altLang="zh-CN" dirty="0" smtClean="0"/>
              <a:t>,WHY</a:t>
            </a:r>
            <a:endParaRPr dirty="0"/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dirty="0" smtClean="0"/>
              <a:t>Fiber</a:t>
            </a:r>
            <a:r>
              <a:rPr lang="zh-CN" altLang="en-US" dirty="0" smtClean="0"/>
              <a:t>是什么，为什么这么设计</a:t>
            </a:r>
            <a:endParaRPr lang="en-US" altLang="zh-CN" dirty="0" smtClean="0"/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dirty="0" smtClean="0"/>
              <a:t>Fiber</a:t>
            </a:r>
            <a:r>
              <a:rPr lang="zh-CN" altLang="en-US" dirty="0" smtClean="0"/>
              <a:t>是如何实现的</a:t>
            </a:r>
            <a:endParaRPr lang="en-US" altLang="zh-CN" dirty="0" smtClean="0"/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zh-CN" altLang="en-US" dirty="0" smtClean="0"/>
              <a:t>参考文档</a:t>
            </a:r>
            <a:endParaRPr dirty="0"/>
          </a:p>
        </p:txBody>
      </p:sp>
      <p:pic>
        <p:nvPicPr>
          <p:cNvPr id="14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2730149" y="426339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概览</a:t>
            </a:r>
            <a:r>
              <a:rPr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06259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 bldLvl="5" animBg="1" advAuto="0"/>
      <p:bldP spid="145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926080" cy="145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2180821" y="1697432"/>
            <a:ext cx="7830357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9600" b="1">
                <a:solidFill>
                  <a:srgbClr val="FFF2CC"/>
                </a:solidFill>
              </a:defRPr>
            </a:lvl1pPr>
          </a:lstStyle>
          <a:p>
            <a:r>
              <a:t>谢谢！</a:t>
            </a:r>
          </a:p>
        </p:txBody>
      </p:sp>
      <p:pic>
        <p:nvPicPr>
          <p:cNvPr id="171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781823"/>
            <a:ext cx="12192000" cy="1076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2730149" y="426339"/>
            <a:ext cx="679044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/>
              <a:t>与</a:t>
            </a:r>
            <a:r>
              <a:rPr lang="en-US" altLang="zh-CN" dirty="0"/>
              <a:t>V16</a:t>
            </a:r>
            <a:r>
              <a:rPr lang="zh-CN" altLang="en-US" dirty="0" smtClean="0"/>
              <a:t>区别</a:t>
            </a:r>
            <a:endParaRPr lang="en-US" altLang="zh-CN" dirty="0"/>
          </a:p>
          <a:p>
            <a:endParaRPr dirty="0"/>
          </a:p>
        </p:txBody>
      </p:sp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763984" y="1816662"/>
            <a:ext cx="67227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React</a:t>
            </a:r>
            <a:r>
              <a:rPr lang="zh-CN" altLang="en-US" dirty="0" smtClean="0"/>
              <a:t>大概分为两个阶段</a:t>
            </a:r>
            <a:endParaRPr dirty="0"/>
          </a:p>
        </p:txBody>
      </p:sp>
      <p:sp>
        <p:nvSpPr>
          <p:cNvPr id="10" name="Shape 156"/>
          <p:cNvSpPr/>
          <p:nvPr/>
        </p:nvSpPr>
        <p:spPr>
          <a:xfrm>
            <a:off x="3245652" y="2606358"/>
            <a:ext cx="672277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调和</a:t>
            </a:r>
            <a:r>
              <a:rPr lang="zh-CN" altLang="en-US" dirty="0"/>
              <a:t>阶段</a:t>
            </a:r>
            <a:r>
              <a:rPr lang="en-US" altLang="zh-CN" dirty="0" smtClean="0"/>
              <a:t>(Reconciler):React</a:t>
            </a:r>
            <a:r>
              <a:rPr lang="zh-CN" altLang="en-US" dirty="0" smtClean="0"/>
              <a:t>自顶向下递归</a:t>
            </a:r>
            <a:r>
              <a:rPr lang="en-US" altLang="zh-CN" dirty="0" smtClean="0"/>
              <a:t>,</a:t>
            </a:r>
            <a:r>
              <a:rPr lang="zh-CN" altLang="en-US" dirty="0" smtClean="0"/>
              <a:t>遍历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React </a:t>
            </a:r>
            <a:r>
              <a:rPr lang="en-US" altLang="zh-CN" dirty="0" err="1" smtClean="0"/>
              <a:t>Tree,Diff</a:t>
            </a:r>
            <a:r>
              <a:rPr lang="zh-CN" altLang="en-US" dirty="0" smtClean="0"/>
              <a:t>阶段找到变更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放入更新队列</a:t>
            </a:r>
            <a:endParaRPr lang="zh-CN" altLang="en-US" dirty="0"/>
          </a:p>
        </p:txBody>
      </p:sp>
      <p:sp>
        <p:nvSpPr>
          <p:cNvPr id="11" name="Shape 156"/>
          <p:cNvSpPr/>
          <p:nvPr/>
        </p:nvSpPr>
        <p:spPr>
          <a:xfrm>
            <a:off x="3310370" y="4036410"/>
            <a:ext cx="672277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渲染阶段</a:t>
            </a:r>
            <a:r>
              <a:rPr lang="en-US" altLang="zh-CN" dirty="0" smtClean="0"/>
              <a:t>(Renderer):</a:t>
            </a:r>
            <a:r>
              <a:rPr lang="zh-CN" altLang="en-US" dirty="0"/>
              <a:t>遍历更新队列，通过调用宿主环境的</a:t>
            </a:r>
            <a:r>
              <a:rPr lang="en-US" altLang="zh-CN" dirty="0"/>
              <a:t>API</a:t>
            </a:r>
            <a:r>
              <a:rPr lang="zh-CN" altLang="en-US" dirty="0"/>
              <a:t>，实际更新渲染对应元素。宿主环境，比如 </a:t>
            </a:r>
            <a:r>
              <a:rPr lang="en-US" altLang="zh-CN" dirty="0"/>
              <a:t>DOM</a:t>
            </a:r>
            <a:r>
              <a:rPr lang="zh-CN" altLang="en-US" dirty="0"/>
              <a:t>、</a:t>
            </a:r>
            <a:r>
              <a:rPr lang="en-US" altLang="zh-CN" dirty="0"/>
              <a:t>Native</a:t>
            </a:r>
            <a:r>
              <a:rPr lang="zh-CN" altLang="en-US" dirty="0"/>
              <a:t>、</a:t>
            </a:r>
            <a:r>
              <a:rPr lang="en-US" altLang="zh-CN" dirty="0" err="1"/>
              <a:t>WebGL</a:t>
            </a:r>
            <a:r>
              <a:rPr lang="en-US" altLang="zh-CN" dirty="0"/>
              <a:t> </a:t>
            </a:r>
            <a:r>
              <a:rPr lang="zh-CN" altLang="en-US" dirty="0"/>
              <a:t>等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  <p:bldP spid="134" grpId="2" animBg="1" advAuto="0"/>
      <p:bldP spid="10" grpId="0" animBg="1" advAuto="0"/>
      <p:bldP spid="11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2730149" y="426339"/>
            <a:ext cx="679044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/>
              <a:t>与</a:t>
            </a:r>
            <a:r>
              <a:rPr lang="en-US" altLang="zh-CN" dirty="0"/>
              <a:t>V16</a:t>
            </a:r>
            <a:r>
              <a:rPr lang="zh-CN" altLang="en-US" dirty="0" smtClean="0"/>
              <a:t>区别</a:t>
            </a:r>
            <a:endParaRPr lang="en-US" altLang="zh-CN" dirty="0"/>
          </a:p>
          <a:p>
            <a:endParaRPr dirty="0"/>
          </a:p>
        </p:txBody>
      </p:sp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763984" y="1816662"/>
            <a:ext cx="67227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V15</a:t>
            </a:r>
            <a:r>
              <a:rPr lang="zh-CN" altLang="en-US" dirty="0" smtClean="0"/>
              <a:t>处理方式</a:t>
            </a:r>
            <a:r>
              <a:rPr lang="en-US" altLang="zh-CN" dirty="0" smtClean="0"/>
              <a:t>:</a:t>
            </a:r>
            <a:endParaRPr dirty="0"/>
          </a:p>
        </p:txBody>
      </p:sp>
      <p:sp>
        <p:nvSpPr>
          <p:cNvPr id="10" name="Shape 156"/>
          <p:cNvSpPr/>
          <p:nvPr/>
        </p:nvSpPr>
        <p:spPr>
          <a:xfrm>
            <a:off x="3245652" y="2606358"/>
            <a:ext cx="6722772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简单来说就是递归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</a:t>
            </a:r>
            <a:r>
              <a:rPr lang="en-US" altLang="zh-CN" dirty="0" smtClean="0"/>
              <a:t>React15</a:t>
            </a:r>
            <a:r>
              <a:rPr lang="zh-CN" altLang="en-US" dirty="0" smtClean="0"/>
              <a:t>的算法也被称为</a:t>
            </a:r>
            <a:r>
              <a:rPr lang="en-US" altLang="zh-CN" dirty="0" smtClean="0"/>
              <a:t>Stack Reconciler;</a:t>
            </a:r>
            <a:r>
              <a:rPr lang="zh-CN" altLang="en-US" dirty="0" smtClean="0"/>
              <a:t>这种方式有一个特点</a:t>
            </a:r>
            <a:r>
              <a:rPr lang="en-US" altLang="zh-CN" dirty="0" smtClean="0"/>
              <a:t>:</a:t>
            </a:r>
            <a:r>
              <a:rPr lang="zh-CN" altLang="en-US" dirty="0" smtClean="0"/>
              <a:t>一旦任务开始就很难中断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将一直占用主线程可能会阻塞其它工作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导致掉帧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63807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 advAuto="0"/>
      <p:bldP spid="134" grpId="0" animBg="1" advAuto="0"/>
      <p:bldP spid="1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923925"/>
            <a:ext cx="7820025" cy="50101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2730149" y="426339"/>
            <a:ext cx="679044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V16</a:t>
            </a:r>
            <a:r>
              <a:rPr lang="zh-CN" altLang="en-US" dirty="0" smtClean="0"/>
              <a:t>目标是什么：</a:t>
            </a:r>
            <a:endParaRPr lang="en-US" altLang="zh-CN" dirty="0"/>
          </a:p>
          <a:p>
            <a:endParaRPr dirty="0"/>
          </a:p>
        </p:txBody>
      </p:sp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43"/>
          <p:cNvSpPr/>
          <p:nvPr/>
        </p:nvSpPr>
        <p:spPr>
          <a:xfrm>
            <a:off x="2730148" y="1452120"/>
            <a:ext cx="8342860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endParaRPr lang="en-US" altLang="zh-CN" sz="2400" dirty="0" smtClean="0">
              <a:solidFill>
                <a:srgbClr val="FFF2CC"/>
              </a:solidFill>
              <a:effectLst>
                <a:outerShdw blurRad="38100" dist="25400" dir="5400000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pause 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work and come back to it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later(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任务可中断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assign priority to different types of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work(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优先级调度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reuse previously completed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work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任务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可复用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abort work if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it‘s 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no longer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needed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任务可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中止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zh-CN" sz="2400" dirty="0">
              <a:solidFill>
                <a:srgbClr val="FFF2CC"/>
              </a:solidFill>
              <a:effectLst>
                <a:outerShdw blurRad="38100" dist="25400" dir="5400000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Shape 151"/>
          <p:cNvSpPr/>
          <p:nvPr/>
        </p:nvSpPr>
        <p:spPr>
          <a:xfrm>
            <a:off x="2730148" y="4556759"/>
            <a:ext cx="6722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一句话：增量渲染</a:t>
            </a:r>
            <a:r>
              <a:rPr lang="en-US" altLang="zh-CN" dirty="0" smtClean="0"/>
              <a:t>,</a:t>
            </a:r>
            <a:r>
              <a:rPr lang="zh-CN" altLang="en-US" dirty="0" smtClean="0"/>
              <a:t>时间分片（任务可拆分，可匀到多帧）如何达到这个目的？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19587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 advAuto="0"/>
      <p:bldP spid="7" grpId="0" build="p" bldLvl="5" animBg="1" advAuto="0"/>
      <p:bldP spid="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2730149" y="426339"/>
            <a:ext cx="67904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 smtClean="0"/>
              <a:t>实现</a:t>
            </a:r>
            <a:r>
              <a:rPr dirty="0" smtClean="0"/>
              <a:t> 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952"/>
            <a:ext cx="4609524" cy="5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48" y="1267524"/>
            <a:ext cx="6380952" cy="5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9661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70" y="1452120"/>
            <a:ext cx="6518230" cy="5405880"/>
          </a:xfrm>
          <a:prstGeom prst="rect">
            <a:avLst/>
          </a:prstGeom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 smtClean="0"/>
              <a:t>实现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" name="Shape 156"/>
          <p:cNvSpPr/>
          <p:nvPr/>
        </p:nvSpPr>
        <p:spPr>
          <a:xfrm>
            <a:off x="552556" y="1903956"/>
            <a:ext cx="325535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V15</a:t>
            </a:r>
            <a:r>
              <a:rPr lang="zh-CN" altLang="en-US" dirty="0" smtClean="0"/>
              <a:t>遍历：深度优先，递归遍历（</a:t>
            </a:r>
            <a:r>
              <a:rPr lang="en-US" altLang="zh-CN" dirty="0" smtClean="0"/>
              <a:t>DFS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(Stack </a:t>
            </a:r>
            <a:r>
              <a:rPr lang="zh-CN" altLang="en-US" dirty="0" smtClean="0"/>
              <a:t>后进先出</a:t>
            </a:r>
            <a:r>
              <a:rPr lang="en-US" altLang="zh-CN" dirty="0" smtClean="0"/>
              <a:t>)</a:t>
            </a:r>
          </a:p>
        </p:txBody>
      </p:sp>
      <p:sp>
        <p:nvSpPr>
          <p:cNvPr id="10" name="Shape 156"/>
          <p:cNvSpPr/>
          <p:nvPr/>
        </p:nvSpPr>
        <p:spPr>
          <a:xfrm>
            <a:off x="552556" y="3556121"/>
            <a:ext cx="325535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问题：很难中断</a:t>
            </a:r>
            <a:endParaRPr lang="en-US" altLang="zh-CN" dirty="0" smtClean="0"/>
          </a:p>
        </p:txBody>
      </p:sp>
      <p:sp>
        <p:nvSpPr>
          <p:cNvPr id="11" name="Shape 156"/>
          <p:cNvSpPr/>
          <p:nvPr/>
        </p:nvSpPr>
        <p:spPr>
          <a:xfrm>
            <a:off x="532469" y="4190468"/>
            <a:ext cx="4507959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如果要中断，执行其它任务再返回继续，我们需要重新建立栈结构，每次中断返回我们都需要解绑和重建栈结构，更麻烦的是栈相关的信息我们都要有解绑的意识，代码越多越难维护；</a:t>
            </a:r>
            <a:endParaRPr lang="en-US" altLang="zh-CN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  <p:bldP spid="10" grpId="0" animBg="1" advAuto="0"/>
      <p:bldP spid="1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6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要怎么设计</a:t>
            </a:r>
            <a:endParaRPr dirty="0"/>
          </a:p>
        </p:txBody>
      </p:sp>
      <p:sp>
        <p:nvSpPr>
          <p:cNvPr id="10" name="Shape 156"/>
          <p:cNvSpPr/>
          <p:nvPr/>
        </p:nvSpPr>
        <p:spPr>
          <a:xfrm>
            <a:off x="1298401" y="1540786"/>
            <a:ext cx="9924919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 smtClean="0"/>
              <a:t>问题：</a:t>
            </a:r>
            <a:endParaRPr lang="en-US" altLang="zh-CN" dirty="0" smtClean="0"/>
          </a:p>
          <a:p>
            <a:r>
              <a:rPr lang="en-US" dirty="0" smtClean="0"/>
              <a:t>1</a:t>
            </a:r>
            <a:r>
              <a:rPr lang="en-US" altLang="zh-CN" dirty="0" smtClean="0"/>
              <a:t>.</a:t>
            </a:r>
            <a:r>
              <a:rPr lang="zh-CN" altLang="en-US" dirty="0" smtClean="0"/>
              <a:t>如何增量更新？不能把现有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统一为一致的任务单元</a:t>
            </a:r>
            <a:endParaRPr lang="en-US" altLang="zh-CN" dirty="0" smtClean="0"/>
          </a:p>
          <a:p>
            <a:r>
              <a:rPr lang="en-US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很难</a:t>
            </a:r>
            <a:r>
              <a:rPr lang="zh-CN" altLang="en-US" dirty="0"/>
              <a:t>中断，任务执行时间过长可能会导致掉</a:t>
            </a:r>
            <a:r>
              <a:rPr lang="zh-CN" altLang="en-US" dirty="0" smtClean="0"/>
              <a:t>帧，中断之后如何继续？</a:t>
            </a:r>
            <a:endParaRPr lang="en-US" altLang="zh-CN" dirty="0" smtClean="0"/>
          </a:p>
          <a:p>
            <a:r>
              <a:rPr lang="en-US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无法复用</a:t>
            </a:r>
            <a:endParaRPr dirty="0"/>
          </a:p>
        </p:txBody>
      </p:sp>
      <p:sp>
        <p:nvSpPr>
          <p:cNvPr id="11" name="Shape 156"/>
          <p:cNvSpPr/>
          <p:nvPr/>
        </p:nvSpPr>
        <p:spPr>
          <a:xfrm>
            <a:off x="1298400" y="3538202"/>
            <a:ext cx="9924919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方案：增量渲染，时间分片</a:t>
            </a:r>
            <a:r>
              <a:rPr lang="zh-CN" altLang="en-US" dirty="0"/>
              <a:t>（任务可拆分，可匀到多帧）</a:t>
            </a:r>
            <a:endParaRPr lang="en-US" altLang="zh-CN" dirty="0" smtClean="0"/>
          </a:p>
          <a:p>
            <a:r>
              <a:rPr lang="en-US" dirty="0" smtClean="0"/>
              <a:t>1.</a:t>
            </a:r>
            <a:r>
              <a:rPr lang="zh-CN" altLang="en-US" dirty="0"/>
              <a:t>我们需要先把渲染任务分解为统一的</a:t>
            </a:r>
            <a:r>
              <a:rPr lang="zh-CN" altLang="en-US" dirty="0" smtClean="0"/>
              <a:t>工作单元</a:t>
            </a:r>
            <a:r>
              <a:rPr lang="en-US" altLang="zh-CN" dirty="0"/>
              <a:t>(unit of work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。从</a:t>
            </a:r>
            <a:r>
              <a:rPr lang="zh-CN" altLang="en-US" dirty="0"/>
              <a:t>这个</a:t>
            </a:r>
            <a:r>
              <a:rPr lang="zh-CN" altLang="en-US" dirty="0" smtClean="0"/>
              <a:t>角度</a:t>
            </a:r>
            <a:r>
              <a:rPr lang="zh-CN" altLang="en-US" dirty="0"/>
              <a:t>讲：</a:t>
            </a:r>
            <a:r>
              <a:rPr lang="en-US" altLang="zh-CN" dirty="0"/>
              <a:t>Fiber</a:t>
            </a:r>
            <a:r>
              <a:rPr lang="zh-CN" altLang="en-US" dirty="0"/>
              <a:t>就是最小的任务分片，一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Fiber </a:t>
            </a:r>
            <a:r>
              <a:rPr lang="en-US" altLang="zh-CN" dirty="0"/>
              <a:t>Node</a:t>
            </a:r>
            <a:r>
              <a:rPr lang="zh-CN" altLang="en-US" dirty="0"/>
              <a:t>就是</a:t>
            </a:r>
            <a:r>
              <a:rPr lang="zh-CN" altLang="en-US" dirty="0" smtClean="0"/>
              <a:t>一个渲染任务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2.Node</a:t>
            </a:r>
            <a:r>
              <a:rPr lang="zh-CN" altLang="en-US" dirty="0" smtClean="0"/>
              <a:t>结构要怎么设计，我们需要遍历，并且支持中断，可复用。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支持时间分片，支持优先级调度。</a:t>
            </a:r>
            <a:endParaRPr lang="en-US" altLang="zh-CN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66819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0" grpId="0" animBg="1" advAuto="0"/>
      <p:bldP spid="11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918</Words>
  <Application>Microsoft Office PowerPoint</Application>
  <PresentationFormat>宽屏</PresentationFormat>
  <Paragraphs>76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-apple-system</vt:lpstr>
      <vt:lpstr>Arial Unicode MS</vt:lpstr>
      <vt:lpstr>SFMono-Regular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成伟亮</dc:creator>
  <cp:lastModifiedBy>成伟亮</cp:lastModifiedBy>
  <cp:revision>66</cp:revision>
  <dcterms:modified xsi:type="dcterms:W3CDTF">2019-10-23T08:38:31Z</dcterms:modified>
</cp:coreProperties>
</file>